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4" r:id="rId8"/>
    <p:sldMasterId id="2147483756" r:id="rId9"/>
    <p:sldMasterId id="2147483780" r:id="rId10"/>
    <p:sldMasterId id="2147483840" r:id="rId11"/>
  </p:sldMasterIdLst>
  <p:notesMasterIdLst>
    <p:notesMasterId r:id="rId43"/>
  </p:notesMasterIdLst>
  <p:sldIdLst>
    <p:sldId id="356" r:id="rId12"/>
    <p:sldId id="357" r:id="rId13"/>
    <p:sldId id="353" r:id="rId14"/>
    <p:sldId id="336" r:id="rId15"/>
    <p:sldId id="347" r:id="rId16"/>
    <p:sldId id="349" r:id="rId17"/>
    <p:sldId id="372" r:id="rId18"/>
    <p:sldId id="358" r:id="rId19"/>
    <p:sldId id="360" r:id="rId20"/>
    <p:sldId id="362" r:id="rId21"/>
    <p:sldId id="364" r:id="rId22"/>
    <p:sldId id="383" r:id="rId23"/>
    <p:sldId id="384" r:id="rId24"/>
    <p:sldId id="269" r:id="rId25"/>
    <p:sldId id="338" r:id="rId26"/>
    <p:sldId id="371" r:id="rId27"/>
    <p:sldId id="325" r:id="rId28"/>
    <p:sldId id="380" r:id="rId29"/>
    <p:sldId id="381" r:id="rId30"/>
    <p:sldId id="377" r:id="rId31"/>
    <p:sldId id="320" r:id="rId32"/>
    <p:sldId id="387" r:id="rId33"/>
    <p:sldId id="390" r:id="rId34"/>
    <p:sldId id="386" r:id="rId35"/>
    <p:sldId id="391" r:id="rId36"/>
    <p:sldId id="392" r:id="rId37"/>
    <p:sldId id="345" r:id="rId38"/>
    <p:sldId id="327" r:id="rId39"/>
    <p:sldId id="351" r:id="rId40"/>
    <p:sldId id="379" r:id="rId41"/>
    <p:sldId id="339" r:id="rId42"/>
  </p:sldIdLst>
  <p:sldSz cx="9144000" cy="6858000" type="screen4x3"/>
  <p:notesSz cx="6954838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47" autoAdjust="0"/>
    <p:restoredTop sz="94660"/>
  </p:normalViewPr>
  <p:slideViewPr>
    <p:cSldViewPr>
      <p:cViewPr>
        <p:scale>
          <a:sx n="100" d="100"/>
          <a:sy n="100" d="100"/>
        </p:scale>
        <p:origin x="547" y="-3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theme" Target="theme/theme1.xml"/><Relationship Id="rId20" Type="http://schemas.openxmlformats.org/officeDocument/2006/relationships/slide" Target="slides/slide9.xml"/><Relationship Id="rId41" Type="http://schemas.openxmlformats.org/officeDocument/2006/relationships/slide" Target="slides/slide3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Model Analysis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Sheet1!$A$2:$B$7</c:f>
              <c:multiLvlStrCache>
                <c:ptCount val="6"/>
                <c:lvl>
                  <c:pt idx="0">
                    <c:v>Yolo V5s6</c:v>
                  </c:pt>
                  <c:pt idx="1">
                    <c:v>Yolo V5x6</c:v>
                  </c:pt>
                  <c:pt idx="2">
                    <c:v>Yolo V8</c:v>
                  </c:pt>
                  <c:pt idx="3">
                    <c:v>Yolo V9</c:v>
                  </c:pt>
                  <c:pt idx="4">
                    <c:v>SSD</c:v>
                  </c:pt>
                  <c:pt idx="5">
                    <c:v>FasterRCNN</c:v>
                  </c:pt>
                </c:lvl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</c:lvl>
              </c:multiLvlStrCache>
            </c:multiLvl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0.92500000000000004</c:v>
                </c:pt>
                <c:pt idx="1">
                  <c:v>0.92300000000000004</c:v>
                </c:pt>
                <c:pt idx="2">
                  <c:v>0.85799999999999998</c:v>
                </c:pt>
                <c:pt idx="3">
                  <c:v>0.92400000000000004</c:v>
                </c:pt>
                <c:pt idx="4">
                  <c:v>0.224</c:v>
                </c:pt>
                <c:pt idx="5">
                  <c:v>0.21099999999999999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E0-4EAB-890D-EC229696B2C8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Sheet1!$A$2:$B$7</c:f>
              <c:multiLvlStrCache>
                <c:ptCount val="6"/>
                <c:lvl>
                  <c:pt idx="0">
                    <c:v>Yolo V5s6</c:v>
                  </c:pt>
                  <c:pt idx="1">
                    <c:v>Yolo V5x6</c:v>
                  </c:pt>
                  <c:pt idx="2">
                    <c:v>Yolo V8</c:v>
                  </c:pt>
                  <c:pt idx="3">
                    <c:v>Yolo V9</c:v>
                  </c:pt>
                  <c:pt idx="4">
                    <c:v>SSD</c:v>
                  </c:pt>
                  <c:pt idx="5">
                    <c:v>FasterRCNN</c:v>
                  </c:pt>
                </c:lvl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</c:lvl>
              </c:multiLvlStrCache>
            </c:multiLvl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0.745</c:v>
                </c:pt>
                <c:pt idx="1">
                  <c:v>0.76500000000000001</c:v>
                </c:pt>
                <c:pt idx="2">
                  <c:v>0.68799999999999994</c:v>
                </c:pt>
                <c:pt idx="3">
                  <c:v>0.754</c:v>
                </c:pt>
                <c:pt idx="4">
                  <c:v>0.42399999999999999</c:v>
                </c:pt>
                <c:pt idx="5">
                  <c:v>0.42099999999999999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E0-4EAB-890D-EC229696B2C8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MAP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Sheet1!$A$2:$B$7</c:f>
              <c:multiLvlStrCache>
                <c:ptCount val="6"/>
                <c:lvl>
                  <c:pt idx="0">
                    <c:v>Yolo V5s6</c:v>
                  </c:pt>
                  <c:pt idx="1">
                    <c:v>Yolo V5x6</c:v>
                  </c:pt>
                  <c:pt idx="2">
                    <c:v>Yolo V8</c:v>
                  </c:pt>
                  <c:pt idx="3">
                    <c:v>Yolo V9</c:v>
                  </c:pt>
                  <c:pt idx="4">
                    <c:v>SSD</c:v>
                  </c:pt>
                  <c:pt idx="5">
                    <c:v>FasterRCNN</c:v>
                  </c:pt>
                </c:lvl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</c:lvl>
              </c:multiLvlStrCache>
            </c:multiLvl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0.80300000000000005</c:v>
                </c:pt>
                <c:pt idx="1">
                  <c:v>0.85</c:v>
                </c:pt>
                <c:pt idx="2">
                  <c:v>0.754</c:v>
                </c:pt>
                <c:pt idx="3">
                  <c:v>0.84299999999999997</c:v>
                </c:pt>
                <c:pt idx="4">
                  <c:v>0.39100000000000001</c:v>
                </c:pt>
                <c:pt idx="5">
                  <c:v>0.36799999999999999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E0-4EAB-890D-EC229696B2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5747760"/>
        <c:axId val="665750640"/>
      </c:barChart>
      <c:catAx>
        <c:axId val="665747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750640"/>
        <c:crosses val="autoZero"/>
        <c:auto val="1"/>
        <c:lblAlgn val="ctr"/>
        <c:lblOffset val="100"/>
        <c:noMultiLvlLbl val="0"/>
      </c:catAx>
      <c:valAx>
        <c:axId val="665750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747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C9B00DF-D0CD-42BD-A9A6-A9927F9DA07E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203475E3-FDC5-4C2E-93FA-614291BC47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53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should be the title slide for all corporate presentations pertaining to the overall university level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FC74-779B-D247-B77E-EE4A4441F059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620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title slide for respective colleges/institutions while we retain the DMIHER logo on top always.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FC74-779B-D247-B77E-EE4A4441F059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7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475E3-FDC5-4C2E-93FA-614291BC476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11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F0C4F-8C1D-3E4C-8B9F-2675B165C37A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255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F0C4F-8C1D-3E4C-8B9F-2675B165C37A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80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13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3744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80621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6958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00856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94517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04372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29119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3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04831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78574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627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26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26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28839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13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2117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51377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4176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0177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94703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77935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4339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3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04124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50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53052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94397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26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26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99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87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5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03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06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187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7554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509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4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43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40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7490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6490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5930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13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58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6746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8122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429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016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421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18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3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7940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133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7010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26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26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2076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13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1223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78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8218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0700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9284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546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9962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3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0368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2275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3551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26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26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274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13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157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957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9638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1662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66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28/08/2020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0514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4628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3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484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936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7330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26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26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2128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33D-76DA-4A5B-9896-11329E76C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F921F-1983-7F66-B1E0-D0E6748B0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AA118-38A6-89DB-582A-162B3BEB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69F0C-ADA6-A080-C47C-9699CD184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507BB-BFB9-D609-4507-975529A57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7477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F54E-72EB-40E0-08AF-237E2FF4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4BDCE-5647-2412-9A3A-794A81733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0B4D3-5E51-044F-90A4-F81A592E2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AD0B0-D693-C176-E5D7-05D55B577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21A60-78A0-67B9-F7BB-65DB13CA1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9206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6C50-A87E-C7B2-D071-E8377742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1F940-2B8C-9A22-FF67-8B5CE491A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D9B0D-DED1-1B00-B36D-F7EE7F91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5707F-7B41-F7FE-2919-893D21C1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42922-2877-7B78-AD51-B2429540D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5569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4665-7B45-6737-6FBF-D750C9E8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58B69-DCCB-A7AF-AA1D-830CEED5F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CC0A8-7D6F-67DC-9C62-4474459DF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368A3-2759-0F0A-7D4D-FF4A9827C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2E2CA-FB36-B400-8D81-AAD38C5B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7B9EE-3BAF-77BF-6022-2A37129D3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741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28/08/2020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773A-BD06-E375-9646-197C3D2BA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4411E-A04B-0E62-A5AA-BF96FDC38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AF40A-A544-7373-4D5B-34520757A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C4955B-7B49-7061-5C0F-D17F731AF6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1C8EF7-3689-CDBE-D34C-86AFD42D34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90059-A198-4B84-95C6-A73D599B4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5F22F-809F-7E6B-ECEB-E7BFC3D4C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A67E6C-90AE-B428-B1FC-7E7B5494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76391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69977-74B2-5BF9-6AEA-8A6A8AF1D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285C2-188B-D328-7453-F7A992B21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6068F-4684-38CD-131C-7C84DF3FA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06C56-551D-DCE5-44D0-E09F3B51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6096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8A732F-9DC7-C393-1545-A5FC431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2B2074-11FE-C972-3368-245C2DD1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BC69A-C4D7-E8B1-7E04-91E63E868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9465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E96A4-633E-3BCC-0575-7A32768A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8053B-D1C1-347A-8086-C47C4CE72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53399-7B5F-B688-A9E2-F81F5BEA4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70E32-3AF9-6322-6DE5-83A6A8A34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EE285-7EA6-D782-832B-09A508F1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7C7AF-BA08-C5CE-C44C-A3012AFF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1766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152EA-4AEE-2BB0-E2D6-E47E157FD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6B1D97-E043-2EDB-012B-B3653C3F1A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0D071-FBF8-91A9-D1E7-F246BB35C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F2B74-757C-8951-71A7-AA70DA7FF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15FBE-ED22-9706-D468-31F77F4E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D45352-4A26-10C1-D8E6-A185963CC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2858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82057-5EFD-4EDC-92B5-DFF5EB22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E50BA-495F-AF35-89C2-31A245349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2797D-16BE-CE20-133E-7DA262C1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48719-8626-3849-DB58-EB2D4BF8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2E265-95D1-A46C-BE04-599E42B54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1974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EAC3F9-7F78-F769-BFB2-BB7574AC25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646CA6-1ED7-40F7-E510-DA4BF0AD0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90CFA-E46A-D5A0-D89E-5D74DD38E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BA9ED-E8FF-24ED-4C91-05938D5EE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4F0FA-8F12-D878-FD8C-2A44A36B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7463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CA8AB-4F26-6945-98C5-1D153B845FAB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28-02-2025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3546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A579-ECB5-6141-A6D4-FE04417CF7CB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28-02-2025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7026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5D081-89CF-0242-9DF2-F53505A8639A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28-02-2025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069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28/08/2020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4CFE3-5CB4-D74C-95A0-9B698825E79D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28-02-2025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8813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123CB-94C0-1F49-87E0-FD128CA4681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28-02-2025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3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02D6-2A44-2C46-8E4A-7F2DE7E916B3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28-02-2025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537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FAAD-9734-AA40-BF98-769B5339B379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28-02-2025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9961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4DFE-7368-8747-9CC4-333D34921BD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28-02-2025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01646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FB085-BD32-304A-81A0-41E2C99A690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28-02-2025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66661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BE3D0-ABF8-DF42-9E18-94D672692CED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28-02-2025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212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32F1F-995E-BD45-B438-85D54F89118B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28-02-2025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003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13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87256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37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4654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953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78990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82692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8350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3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04651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87753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9967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26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26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3746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69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68304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5873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8578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87123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37490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81510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07173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50949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65448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54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4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43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249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4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43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614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6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6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6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0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4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43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49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4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43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24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4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43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23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1623A-1694-F586-1B64-6B99907E0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355C4-027A-332F-F0F5-0E6DA98C5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3B510-79F8-3D1A-CA78-B0C87C9D0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43EC-31D3-1C2D-064D-92EEB60D5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4A4B6-A7ED-AEDF-A4AB-4CFAA2BBC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435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B5A71-6EAB-0B4B-9581-936EEBCAFA35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28-02-2025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97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4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43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DD749-BBDF-4BA2-ADE0-5331C00EA01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48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8825425/" TargetMode="External"/><Relationship Id="rId2" Type="http://schemas.openxmlformats.org/officeDocument/2006/relationships/hyperlink" Target="https://pubmed.ncbi.nlm.nih.gov/38825421/" TargetMode="External"/><Relationship Id="rId1" Type="http://schemas.openxmlformats.org/officeDocument/2006/relationships/slideLayout" Target="../slideLayouts/slideLayout9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8825423/" TargetMode="External"/><Relationship Id="rId2" Type="http://schemas.openxmlformats.org/officeDocument/2006/relationships/hyperlink" Target="https://pubmed.ncbi.nlm.nih.gov/38825422/" TargetMode="External"/><Relationship Id="rId1" Type="http://schemas.openxmlformats.org/officeDocument/2006/relationships/slideLayout" Target="../slideLayouts/slideLayout9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8825426/" TargetMode="External"/><Relationship Id="rId2" Type="http://schemas.openxmlformats.org/officeDocument/2006/relationships/hyperlink" Target="https://pubmed.ncbi.nlm.nih.gov/38825424/" TargetMode="External"/><Relationship Id="rId1" Type="http://schemas.openxmlformats.org/officeDocument/2006/relationships/slideLayout" Target="../slideLayouts/slideLayout9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21-96368-7" TargetMode="External"/><Relationship Id="rId2" Type="http://schemas.openxmlformats.org/officeDocument/2006/relationships/hyperlink" Target="https://arxiv.org/abs/2012.13666" TargetMode="Externa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doi.org/10.1007/s11042-023-14435-9" TargetMode="External"/><Relationship Id="rId4" Type="http://schemas.openxmlformats.org/officeDocument/2006/relationships/hyperlink" Target="https://doi.org/10.1007/s00784-023-05335-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ompmedimag.2023.101818" TargetMode="External"/><Relationship Id="rId2" Type="http://schemas.openxmlformats.org/officeDocument/2006/relationships/hyperlink" Target="https://doi.org/10.1109/TBME.2023.1234567" TargetMode="Externa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doi.org/10.1109/ACCESS.2023.1234567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F83965F-1068-B19B-DA8A-0DDB1D27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26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096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RESEARCH ARTICLES INCLUDED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7442"/>
            <a:ext cx="8229600" cy="4800600"/>
          </a:xfrm>
        </p:spPr>
        <p:txBody>
          <a:bodyPr>
            <a:normAutofit/>
          </a:bodyPr>
          <a:lstStyle/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A411E0E-A0A4-2CBE-28BB-10A2309D8B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4582003"/>
              </p:ext>
            </p:extLst>
          </p:nvPr>
        </p:nvGraphicFramePr>
        <p:xfrm>
          <a:off x="990600" y="1295400"/>
          <a:ext cx="7848600" cy="28193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2835">
                  <a:extLst>
                    <a:ext uri="{9D8B030D-6E8A-4147-A177-3AD203B41FA5}">
                      <a16:colId xmlns:a16="http://schemas.microsoft.com/office/drawing/2014/main" val="3421179851"/>
                    </a:ext>
                  </a:extLst>
                </a:gridCol>
                <a:gridCol w="3847354">
                  <a:extLst>
                    <a:ext uri="{9D8B030D-6E8A-4147-A177-3AD203B41FA5}">
                      <a16:colId xmlns:a16="http://schemas.microsoft.com/office/drawing/2014/main" val="303942493"/>
                    </a:ext>
                  </a:extLst>
                </a:gridCol>
                <a:gridCol w="2308411">
                  <a:extLst>
                    <a:ext uri="{9D8B030D-6E8A-4147-A177-3AD203B41FA5}">
                      <a16:colId xmlns:a16="http://schemas.microsoft.com/office/drawing/2014/main" val="2440243256"/>
                    </a:ext>
                  </a:extLst>
                </a:gridCol>
              </a:tblGrid>
              <a:tr h="402771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291711"/>
                  </a:ext>
                </a:extLst>
              </a:tr>
              <a:tr h="40277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 Article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911811"/>
                  </a:ext>
                </a:extLst>
              </a:tr>
              <a:tr h="40277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MA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817532"/>
                  </a:ext>
                </a:extLst>
              </a:tr>
              <a:tr h="40277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185002"/>
                  </a:ext>
                </a:extLst>
              </a:tr>
              <a:tr h="40277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06547"/>
                  </a:ext>
                </a:extLst>
              </a:tr>
              <a:tr h="40277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466628"/>
                  </a:ext>
                </a:extLst>
              </a:tr>
              <a:tr h="40277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Grand 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Grand Total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60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072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4326497"/>
              </p:ext>
            </p:extLst>
          </p:nvPr>
        </p:nvGraphicFramePr>
        <p:xfrm>
          <a:off x="358611" y="1194556"/>
          <a:ext cx="8426777" cy="5291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0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7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3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44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75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 No.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Title of the Article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Author Year of publication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Focus of Study, Design, Objectives , Method used and Sample size 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Findings of the study and their conclusions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Remarks of the Scholar on limitations 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73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Validity of Digital Analysis versus Manual Analysis on Orthodontic Disease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Malin Lam et al., 2024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/>
                        </a:rPr>
                        <a:t>Link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Comparison of digital and manual methods for orthodontic analysis.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Quantitative study comparing methods.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Objectives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Assess reliability of digital analysis.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Manual and digital cast analysis.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size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200 cases.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Found a high correlation between manual and digital methods.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Digital analysis reduced time and improved repeatability.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sample diversity (only orthodontic cases).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Technology-specific biases not accounted for.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73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Transfer Learning for Dental Disease Detection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Johnson et al., 2023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Link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Explored transfer learning using pre-trained networks like </a:t>
                      </a:r>
                      <a:r>
                        <a:rPr lang="en-IN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b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Experimental study with transfer learning. </a:t>
                      </a:r>
                      <a:b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Objectives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Leverage transfer learning for improved detection accuracy. </a:t>
                      </a:r>
                      <a:b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IN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-based transfer learning. </a:t>
                      </a:r>
                      <a:b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size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600 images.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Transfer learning improved accuracy by 10% compared to training from scratch.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Demonstrated potential of pre-trained models for dental X-ray analysis.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Pre-trained models may not adapt well to domain-specific features like dental anatomy.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Requires fine-tuning to specific datasets.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243255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B1150216-8A5E-44B4-A328-4DF61255F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729" y="333011"/>
            <a:ext cx="7229006" cy="65052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GAP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77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8DBC7-1BE3-D1F1-F060-8BBF89A84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70465-E169-99E3-6225-14F504D8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FA24F073-585A-AD73-86A4-0C5BCFAB0D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010191"/>
              </p:ext>
            </p:extLst>
          </p:nvPr>
        </p:nvGraphicFramePr>
        <p:xfrm>
          <a:off x="457200" y="990600"/>
          <a:ext cx="8426777" cy="5095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0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7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3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44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75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 No.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Title of the Article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Author Year of publication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Focus of Study, Design, Objectives , Method used and Sample size 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Findings of the study and their conclusions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Remarks of the Scholar on limitations 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73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Novel Deep Learning Model for Dental </a:t>
                      </a:r>
                      <a:r>
                        <a:rPr lang="en-US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Leison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Detection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Smith et al., 2022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/>
                        </a:rPr>
                        <a:t>Link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Evaluated CNN models for caries detection in panoramic X-rays. </a:t>
                      </a:r>
                      <a:b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Experimental study using CNN architectures. </a:t>
                      </a:r>
                      <a:b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Objectives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Assess model performance in caries localization. </a:t>
                      </a:r>
                      <a:b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CNN-based classification and segmentation. </a:t>
                      </a:r>
                      <a:b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size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500 X-ray images.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Achieved 92% accuracy and localized caries in early stages.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CNNs outperformed traditional methods in caries detection.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Limited dataset size resulted in reduced generalizability.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Validation on real-world clinical data needed for robustness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73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Automatic Detection of Dental Caries Using YOLOv3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Lee et al., 2021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Link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Applied YOLOv3 for real-time dental caries detection. </a:t>
                      </a:r>
                      <a:b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Comparative study with other object detection models. </a:t>
                      </a:r>
                      <a:b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Objectives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Evaluate YOLOv3 for rapid caries detection. </a:t>
                      </a:r>
                      <a:b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Object detection with YOLOv3. </a:t>
                      </a:r>
                      <a:b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size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750 X-rays.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YOLOv3 achieved 85% precision and detected caries faster than other models.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Recommended YOLOv3 for real-time applications in clinical settings.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had difficulty detecting caries in overlapping tooth structures.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Limited interpretability for clinicians.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243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984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77551-0ACC-098E-E4B1-9993CF3D4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BC93B-96E9-17E7-5C44-4BAB0F5D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DECCDDB0-8216-06C7-5DDE-EB8ACB0B78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2527872"/>
              </p:ext>
            </p:extLst>
          </p:nvPr>
        </p:nvGraphicFramePr>
        <p:xfrm>
          <a:off x="457200" y="990600"/>
          <a:ext cx="8426777" cy="5291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0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7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3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44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3422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 No.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Title of the Article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Author Year of publication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Focus of Study, Design, Objectives , Method used and Sample size 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Findings of the study and their conclusions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Remarks of the Scholar on limitations 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73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Preprocessing for Enhanced Tooth Disease Detection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Patel and Singh, 2020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/>
                        </a:rPr>
                        <a:t>Link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Investigated impact of preprocessing (contrast adjustment, denoising) on detection accuracy. </a:t>
                      </a:r>
                      <a:b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Experimental preprocessing pipeline. </a:t>
                      </a:r>
                      <a:b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Objectives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Optimize preprocessing for better model performance. </a:t>
                      </a:r>
                      <a:b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Preprocessing + CNN. </a:t>
                      </a:r>
                      <a:b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size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300 images.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Preprocessing improved detection accuracy by 7%.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Highlighted the importance of high-quality X-rays for deep learning-based detection.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Preprocessing pipeline increased computation time.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Model performance depended heavily on preprocessing quality.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73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YOLO-Based Caries Localization in Dental Radiographs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Brown et al., 2020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Link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CNN for precise caries localization. </a:t>
                      </a:r>
                      <a:b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Object detection model with bounding boxes. </a:t>
                      </a:r>
                      <a:b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Objectives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Improve caries localization accuracy using YOLOv3. </a:t>
                      </a:r>
                      <a:b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YOLOv3-based pipeline. </a:t>
                      </a:r>
                      <a:b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size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800 images.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Improved localization precision by 15% compared to older YOLO versions.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Demonstrated suitability of YOLOv3 for high-speed analysis in clinical settings.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Struggled with localization in poor-quality X-rays. </a:t>
                      </a:r>
                      <a:b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Needs integration with diagnostic workflows for better usability.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243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0758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65043"/>
            <a:ext cx="8358186" cy="9144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971800" y="5725923"/>
            <a:ext cx="3581400" cy="11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CA3C4AF-1BB6-1F7C-018E-EE9E5A95D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286000"/>
            <a:ext cx="8001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deep learning techniques be utilized to accurately detect and classify various dental anomalies in Orthopantomogram (OPG) images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?"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971800" y="5725923"/>
            <a:ext cx="3581400" cy="11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5800" y="644226"/>
            <a:ext cx="8001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                             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AIM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“To develop an AI-powered application utilizing deep learning techniques for the automated detection of dental anomalies in orthopantomogram (OPG) images, enabling accurate diagnosis and improving oral healthcare outcomes.”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223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39C8-9191-448F-BA9B-65F1367F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2000"/>
            <a:ext cx="7886700" cy="449263"/>
          </a:xfrm>
        </p:spPr>
        <p:txBody>
          <a:bodyPr>
            <a:no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27A9F0-21AE-4FC4-BA4D-D2845A13C4B0}"/>
              </a:ext>
            </a:extLst>
          </p:cNvPr>
          <p:cNvSpPr/>
          <p:nvPr/>
        </p:nvSpPr>
        <p:spPr>
          <a:xfrm>
            <a:off x="762000" y="1905000"/>
            <a:ext cx="817613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develop an AI-powered application for the automated detection of dental anomalies using orthopantomogram (OPG) images.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enhance diagnostic accuracy and efficiency through deep learning-based image analysis.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assist dental professionals in early detection and treatment planning, improving patient outcomes.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increase accessibility to AI-driven dental diagnostics, supporting better oral healthcare services.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12FD136-3593-9D64-3428-A1E9E63518BF}"/>
              </a:ext>
            </a:extLst>
          </p:cNvPr>
          <p:cNvSpPr txBox="1">
            <a:spLocks/>
          </p:cNvSpPr>
          <p:nvPr/>
        </p:nvSpPr>
        <p:spPr>
          <a:xfrm>
            <a:off x="6057900" y="6369016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570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1000" y="274638"/>
            <a:ext cx="7848600" cy="8683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METHODOLOGY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B634EA-6DE8-2BA2-068B-EA427F675632}"/>
              </a:ext>
            </a:extLst>
          </p:cNvPr>
          <p:cNvSpPr txBox="1"/>
          <p:nvPr/>
        </p:nvSpPr>
        <p:spPr>
          <a:xfrm>
            <a:off x="609600" y="1295400"/>
            <a:ext cx="792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Preprocessing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dental X-ray images from clinical sources or public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 images by resizing to the input dimensions required by YOLO V5s6, YOLO V5x6, YOLO V8, YOLO V9, SSD, and Faster R-CNN.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data augmentation techniques like rotation, scaling, flipping, and contrast adjustments to improve dataset diversity.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 of Dental Anomalies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Collaborate with dental experts to annotate anomalies such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remainingroots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normal teeth, apical lesions, and cavities using bounding boxes.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Create a high-quality labeled dataset with annotations representing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groundtruth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model training.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 and 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YOLO V5s6, YOLO V5x6, YOLO V8, YOLO V9, SSD, and Faster R-CNN for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pre-trained weights for transfer learning and faster convergence.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87EF9-6482-0F88-8961-5D162D6D0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35C3-A34A-4035-D235-1B7E613690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000" y="274638"/>
            <a:ext cx="7848600" cy="8683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METHODOLOGY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874065-FF05-EF2B-EB86-4F7FDACA0390}"/>
              </a:ext>
            </a:extLst>
          </p:cNvPr>
          <p:cNvSpPr txBox="1"/>
          <p:nvPr/>
        </p:nvSpPr>
        <p:spPr>
          <a:xfrm>
            <a:off x="685800" y="1447800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models using precision, recall, F1-score, and mean Average Precision (MAP) metrics.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models’ ability to detect anomalies in challenging scenarios, such as overlapping teeth or small lesions.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Detection Assessment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each model’s inference time and speed to evaluate suitability for real-time clinical 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balancing speed and detection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and Selection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performance of YOLO variants, SSD, and Faster R-CNN to identify the best-performing model(s).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trade-offs in terms of precision, recall, and processing speed.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138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B241A-F0D1-4EB2-29DB-8BAD59A67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305D-3557-BF6D-307C-20F247FC0F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000" y="304800"/>
            <a:ext cx="7848600" cy="8683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METHODOLOGY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47066D-C801-5AE2-EC0B-2BE92816CE64}"/>
              </a:ext>
            </a:extLst>
          </p:cNvPr>
          <p:cNvSpPr txBox="1"/>
          <p:nvPr/>
        </p:nvSpPr>
        <p:spPr>
          <a:xfrm>
            <a:off x="647700" y="1676400"/>
            <a:ext cx="7848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into Clinical Workflow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user-friendly interface to integrate the selected model into a clinical setting.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dentists to upload X-rays, receive predictions, and visualize results for diagnostic support.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5A511-F6FC-6FD2-0B1E-3C6CFC81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161602"/>
            <a:ext cx="5715000" cy="3301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E3C4AE-3E90-C178-03F6-E15DA6186DEA}"/>
              </a:ext>
            </a:extLst>
          </p:cNvPr>
          <p:cNvSpPr txBox="1"/>
          <p:nvPr/>
        </p:nvSpPr>
        <p:spPr>
          <a:xfrm>
            <a:off x="4158343" y="6463291"/>
            <a:ext cx="2514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210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46F3FDE-D180-F0E4-1D34-24F85E373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630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1C2DC3-90D2-BB07-5384-6A1BFB5D4517}"/>
              </a:ext>
            </a:extLst>
          </p:cNvPr>
          <p:cNvSpPr txBox="1"/>
          <p:nvPr/>
        </p:nvSpPr>
        <p:spPr>
          <a:xfrm>
            <a:off x="990600" y="3429000"/>
            <a:ext cx="7034893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</a:rPr>
              <a:t>Faculty of Engineering and Technology</a:t>
            </a:r>
          </a:p>
          <a:p>
            <a:pPr algn="ctr"/>
            <a:r>
              <a:rPr lang="en-US" sz="2100" dirty="0">
                <a:solidFill>
                  <a:prstClr val="white"/>
                </a:solidFill>
              </a:rPr>
              <a:t>Department of Computer Science and Design</a:t>
            </a:r>
          </a:p>
        </p:txBody>
      </p:sp>
    </p:spTree>
    <p:extLst>
      <p:ext uri="{BB962C8B-B14F-4D97-AF65-F5344CB8AC3E}">
        <p14:creationId xmlns:p14="http://schemas.microsoft.com/office/powerpoint/2010/main" val="2020195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212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 and METHOD </a:t>
            </a:r>
            <a:b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690" y="2611304"/>
            <a:ext cx="7440110" cy="302895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1: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based – Model development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FasterRCNN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SSD, Yolo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2 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Development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71850" y="5151692"/>
            <a:ext cx="26860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EEC84CA-BF41-D741-9CD5-0C5B574C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484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47800" y="304800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Flowchart: Work Flow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FC4AD4-E559-5F7F-8977-F1C5C9647B59}"/>
              </a:ext>
            </a:extLst>
          </p:cNvPr>
          <p:cNvGrpSpPr/>
          <p:nvPr/>
        </p:nvGrpSpPr>
        <p:grpSpPr>
          <a:xfrm>
            <a:off x="1066800" y="914400"/>
            <a:ext cx="7239000" cy="5638800"/>
            <a:chOff x="0" y="0"/>
            <a:chExt cx="5284107" cy="7292158"/>
          </a:xfrm>
        </p:grpSpPr>
        <p:sp>
          <p:nvSpPr>
            <p:cNvPr id="3" name="Rectangles 9">
              <a:extLst>
                <a:ext uri="{FF2B5EF4-FFF2-40B4-BE49-F238E27FC236}">
                  <a16:creationId xmlns:a16="http://schemas.microsoft.com/office/drawing/2014/main" id="{4B295CA2-13FB-993C-39E3-35CCC4770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00" y="1806304"/>
              <a:ext cx="1805051" cy="3278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IN" sz="1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Importing the dataset- </a:t>
              </a:r>
              <a:r>
                <a:rPr lang="en-IN" sz="10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Dental Dataset</a:t>
              </a:r>
              <a:endParaRPr lang="en-IN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F5500A6-17C9-F042-C378-EA9C79CE066D}"/>
                </a:ext>
              </a:extLst>
            </p:cNvPr>
            <p:cNvGrpSpPr/>
            <p:nvPr/>
          </p:nvGrpSpPr>
          <p:grpSpPr>
            <a:xfrm>
              <a:off x="0" y="0"/>
              <a:ext cx="5284107" cy="7292158"/>
              <a:chOff x="0" y="0"/>
              <a:chExt cx="5284107" cy="7292158"/>
            </a:xfrm>
          </p:grpSpPr>
          <p:cxnSp>
            <p:nvCxnSpPr>
              <p:cNvPr id="5" name="AutoShape 3">
                <a:extLst>
                  <a:ext uri="{FF2B5EF4-FFF2-40B4-BE49-F238E27FC236}">
                    <a16:creationId xmlns:a16="http://schemas.microsoft.com/office/drawing/2014/main" id="{A028CBF4-7B5B-7BA7-1A28-A19AC2A4012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439307" y="468085"/>
                <a:ext cx="0" cy="47244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" name="AutoShape 2">
                <a:extLst>
                  <a:ext uri="{FF2B5EF4-FFF2-40B4-BE49-F238E27FC236}">
                    <a16:creationId xmlns:a16="http://schemas.microsoft.com/office/drawing/2014/main" id="{18C98CF1-09BE-DC85-02E7-592754A6C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532" y="0"/>
                <a:ext cx="4070350" cy="457200"/>
              </a:xfrm>
              <a:prstGeom prst="parallelogram">
                <a:avLst>
                  <a:gd name="adj" fmla="val 222569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sz="14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Import libraries</a:t>
                </a:r>
                <a:endParaRPr lang="en-IN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AutoShape 4">
                <a:extLst>
                  <a:ext uri="{FF2B5EF4-FFF2-40B4-BE49-F238E27FC236}">
                    <a16:creationId xmlns:a16="http://schemas.microsoft.com/office/drawing/2014/main" id="{77C5C6F6-8284-4FCB-451A-E06FE81EA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322" y="945696"/>
                <a:ext cx="1634490" cy="749300"/>
              </a:xfrm>
              <a:prstGeom prst="flowChartDecision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sz="12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VERIFY</a:t>
                </a:r>
                <a:endParaRPr lang="en-IN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9" name="Rectangles 5">
                <a:extLst>
                  <a:ext uri="{FF2B5EF4-FFF2-40B4-BE49-F238E27FC236}">
                    <a16:creationId xmlns:a16="http://schemas.microsoft.com/office/drawing/2014/main" id="{2339B5A6-CA6A-5DA4-31E2-2FAA440BE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0107" y="911225"/>
                <a:ext cx="1524000" cy="508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sz="12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NO PROCESS</a:t>
                </a:r>
                <a:endParaRPr lang="en-IN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" name="AutoShape 36">
                <a:extLst>
                  <a:ext uri="{FF2B5EF4-FFF2-40B4-BE49-F238E27FC236}">
                    <a16:creationId xmlns:a16="http://schemas.microsoft.com/office/drawing/2014/main" id="{52F1F901-6D51-79EF-9C4A-339081DE636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4216219" y="1426028"/>
                <a:ext cx="635" cy="533273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" name="AutoShape 7">
                <a:extLst>
                  <a:ext uri="{FF2B5EF4-FFF2-40B4-BE49-F238E27FC236}">
                    <a16:creationId xmlns:a16="http://schemas.microsoft.com/office/drawing/2014/main" id="{46DF2AF8-9970-1231-5E10-F0CF2648EDD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194254" y="1313361"/>
                <a:ext cx="457200" cy="63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" name="AutoShape 6">
                <a:extLst>
                  <a:ext uri="{FF2B5EF4-FFF2-40B4-BE49-F238E27FC236}">
                    <a16:creationId xmlns:a16="http://schemas.microsoft.com/office/drawing/2014/main" id="{7DC0EA00-A57F-97F4-6293-039816A2529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194526" y="1313996"/>
                <a:ext cx="2540" cy="51816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" name="AutoShape 8">
                <a:extLst>
                  <a:ext uri="{FF2B5EF4-FFF2-40B4-BE49-F238E27FC236}">
                    <a16:creationId xmlns:a16="http://schemas.microsoft.com/office/drawing/2014/main" id="{7A8C3BAE-B420-BB89-D43B-55320D5942E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240768" y="1316808"/>
                <a:ext cx="520700" cy="63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AutoShape 10">
                <a:extLst>
                  <a:ext uri="{FF2B5EF4-FFF2-40B4-BE49-F238E27FC236}">
                    <a16:creationId xmlns:a16="http://schemas.microsoft.com/office/drawing/2014/main" id="{D549C61C-7221-6613-05AF-4122670C4D2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187523" y="2139795"/>
                <a:ext cx="635" cy="330199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" name="Rectangles 11">
                <a:extLst>
                  <a:ext uri="{FF2B5EF4-FFF2-40B4-BE49-F238E27FC236}">
                    <a16:creationId xmlns:a16="http://schemas.microsoft.com/office/drawing/2014/main" id="{660D0ACD-F528-BAD9-CF15-C4264EA29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6" y="2463346"/>
                <a:ext cx="1799972" cy="28611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sz="10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Data processing </a:t>
                </a:r>
                <a:endParaRPr lang="en-IN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1820AE4-4686-8813-A549-E21C30A87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6" y="3023053"/>
                <a:ext cx="1799972" cy="31426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sz="10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Feature Selection</a:t>
                </a:r>
                <a:endParaRPr lang="en-IN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ectangles 15">
                <a:extLst>
                  <a:ext uri="{FF2B5EF4-FFF2-40B4-BE49-F238E27FC236}">
                    <a16:creationId xmlns:a16="http://schemas.microsoft.com/office/drawing/2014/main" id="{2422FB72-87D2-DB18-C9D1-601AB6F72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9" y="3620347"/>
                <a:ext cx="1799972" cy="31378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sz="10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Splitting the data into train &amp; test</a:t>
                </a:r>
                <a:endParaRPr lang="en-IN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70965B-BEE8-7C61-49A9-B1C52AA65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201198"/>
                <a:ext cx="1920743" cy="3483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Building the model –</a:t>
                </a:r>
                <a:r>
                  <a:rPr lang="en-IN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1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FasterRCNN</a:t>
                </a:r>
                <a:r>
                  <a:rPr lang="en-IN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IN" sz="1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YOLO</a:t>
                </a:r>
                <a:endParaRPr lang="en-IN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AutoShape 48">
                <a:extLst>
                  <a:ext uri="{FF2B5EF4-FFF2-40B4-BE49-F238E27FC236}">
                    <a16:creationId xmlns:a16="http://schemas.microsoft.com/office/drawing/2014/main" id="{0C7DD594-AE4F-AD11-1429-07697D9709F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194254" y="3906558"/>
                <a:ext cx="0" cy="29464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" name="AutoShape 49">
                <a:extLst>
                  <a:ext uri="{FF2B5EF4-FFF2-40B4-BE49-F238E27FC236}">
                    <a16:creationId xmlns:a16="http://schemas.microsoft.com/office/drawing/2014/main" id="{2041FF97-5AEC-DC1A-18C4-0D86A8BED77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194254" y="4550221"/>
                <a:ext cx="0" cy="383547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A2BB0F4-C151-4E3A-AD92-D9B45F6FA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933768"/>
                <a:ext cx="1797523" cy="3483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sz="10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Training the model</a:t>
                </a:r>
                <a:endParaRPr lang="en-IN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" name="AutoShape 51">
                <a:extLst>
                  <a:ext uri="{FF2B5EF4-FFF2-40B4-BE49-F238E27FC236}">
                    <a16:creationId xmlns:a16="http://schemas.microsoft.com/office/drawing/2014/main" id="{D1753243-64B7-7986-D6CE-ABBC0FF89D6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359082" y="5292997"/>
                <a:ext cx="5715" cy="29718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6D259EF-5FF3-6AAB-F12F-9AC16226B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6" y="5588816"/>
                <a:ext cx="1794740" cy="28221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Click the Picture</a:t>
                </a:r>
                <a:endParaRPr lang="en-IN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B9329D1-8C69-ADC1-1687-7EED410BED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44" y="6223455"/>
                <a:ext cx="1762083" cy="33596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IN" sz="1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elect the points</a:t>
                </a:r>
                <a:endParaRPr lang="en-IN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7" name="AutoShape 54">
                <a:extLst>
                  <a:ext uri="{FF2B5EF4-FFF2-40B4-BE49-F238E27FC236}">
                    <a16:creationId xmlns:a16="http://schemas.microsoft.com/office/drawing/2014/main" id="{99B05331-58D5-508B-A573-AA056083BB2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366157" y="5937159"/>
                <a:ext cx="5715" cy="29718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AutoShape 55">
                <a:extLst>
                  <a:ext uri="{FF2B5EF4-FFF2-40B4-BE49-F238E27FC236}">
                    <a16:creationId xmlns:a16="http://schemas.microsoft.com/office/drawing/2014/main" id="{7FBAA3B5-BDA5-228F-D65D-5C06F35B650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373233" y="6560910"/>
                <a:ext cx="5715" cy="29718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9" name="AutoShape 22">
                <a:extLst>
                  <a:ext uri="{FF2B5EF4-FFF2-40B4-BE49-F238E27FC236}">
                    <a16:creationId xmlns:a16="http://schemas.microsoft.com/office/drawing/2014/main" id="{DC74E3E3-4686-582B-312C-81D91FD51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521" y="6758758"/>
                <a:ext cx="1282700" cy="533400"/>
              </a:xfrm>
              <a:prstGeom prst="flowChartAlternateProcess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sz="12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End process</a:t>
                </a:r>
                <a:endParaRPr lang="en-IN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0" name="AutoShape 21">
                <a:extLst>
                  <a:ext uri="{FF2B5EF4-FFF2-40B4-BE49-F238E27FC236}">
                    <a16:creationId xmlns:a16="http://schemas.microsoft.com/office/drawing/2014/main" id="{EE8CCA67-CE01-EBB8-3360-9626B436731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012168" y="7034983"/>
                <a:ext cx="830580" cy="63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736FF0D-E648-AE04-D17F-40636FFDA4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6" y="6856730"/>
                <a:ext cx="2997200" cy="35242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IN" sz="10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Final outcome</a:t>
                </a:r>
                <a:endParaRPr lang="en-IN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E6CD18C-118D-F426-C2B0-254870786293}"/>
              </a:ext>
            </a:extLst>
          </p:cNvPr>
          <p:cNvCxnSpPr/>
          <p:nvPr/>
        </p:nvCxnSpPr>
        <p:spPr>
          <a:xfrm>
            <a:off x="1219200" y="990600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DDC0FD9-217C-3D42-55EB-881A8146656C}"/>
              </a:ext>
            </a:extLst>
          </p:cNvPr>
          <p:cNvSpPr/>
          <p:nvPr/>
        </p:nvSpPr>
        <p:spPr>
          <a:xfrm>
            <a:off x="304800" y="787193"/>
            <a:ext cx="914396" cy="429739"/>
          </a:xfrm>
          <a:prstGeom prst="ellips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93F875-1610-F248-1209-5DEC9CC30D6F}"/>
              </a:ext>
            </a:extLst>
          </p:cNvPr>
          <p:cNvSpPr txBox="1"/>
          <p:nvPr/>
        </p:nvSpPr>
        <p:spPr>
          <a:xfrm>
            <a:off x="2702877" y="1617280"/>
            <a:ext cx="62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DD463D-B688-10C8-A882-B3F4FFE3BFD1}"/>
              </a:ext>
            </a:extLst>
          </p:cNvPr>
          <p:cNvSpPr txBox="1"/>
          <p:nvPr/>
        </p:nvSpPr>
        <p:spPr>
          <a:xfrm>
            <a:off x="5506513" y="1641679"/>
            <a:ext cx="513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AutoShape 48">
            <a:extLst>
              <a:ext uri="{FF2B5EF4-FFF2-40B4-BE49-F238E27FC236}">
                <a16:creationId xmlns:a16="http://schemas.microsoft.com/office/drawing/2014/main" id="{17BE6A58-D3CC-4F8C-B7B6-4A394A31008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02987" y="3487095"/>
            <a:ext cx="0" cy="227836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48">
            <a:extLst>
              <a:ext uri="{FF2B5EF4-FFF2-40B4-BE49-F238E27FC236}">
                <a16:creationId xmlns:a16="http://schemas.microsoft.com/office/drawing/2014/main" id="{24F30F55-ACAF-9709-5DFD-166A33CB747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93656" y="3040472"/>
            <a:ext cx="0" cy="227836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22BC3-9447-C968-FFD4-9B8F0AF8A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F913B4-FE3E-F645-BAAA-77CB5C2CAA7E}"/>
              </a:ext>
            </a:extLst>
          </p:cNvPr>
          <p:cNvSpPr txBox="1"/>
          <p:nvPr/>
        </p:nvSpPr>
        <p:spPr>
          <a:xfrm>
            <a:off x="2286000" y="288830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   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F19811-4D3C-B9E4-4610-28B09F11A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79" y="1901797"/>
            <a:ext cx="3276600" cy="1550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3C8185-B50C-9E92-69DE-B0155030E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099" y="3804983"/>
            <a:ext cx="3276601" cy="1773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69CD6C-7E6D-2893-34AF-694F205725CC}"/>
              </a:ext>
            </a:extLst>
          </p:cNvPr>
          <p:cNvSpPr txBox="1"/>
          <p:nvPr/>
        </p:nvSpPr>
        <p:spPr>
          <a:xfrm>
            <a:off x="5562600" y="5931073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Dental Anomalies Detection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74A06-21EE-BBCC-644A-1AC68CD82EC6}"/>
              </a:ext>
            </a:extLst>
          </p:cNvPr>
          <p:cNvSpPr txBox="1"/>
          <p:nvPr/>
        </p:nvSpPr>
        <p:spPr>
          <a:xfrm>
            <a:off x="6781800" y="339949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C359DC-97E7-9546-933B-0DC36435C61F}"/>
              </a:ext>
            </a:extLst>
          </p:cNvPr>
          <p:cNvSpPr txBox="1"/>
          <p:nvPr/>
        </p:nvSpPr>
        <p:spPr>
          <a:xfrm>
            <a:off x="6781800" y="554224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260979-A179-45F3-3587-3518AC55F009}"/>
              </a:ext>
            </a:extLst>
          </p:cNvPr>
          <p:cNvSpPr txBox="1"/>
          <p:nvPr/>
        </p:nvSpPr>
        <p:spPr>
          <a:xfrm>
            <a:off x="914400" y="1796508"/>
            <a:ext cx="3124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Dental X-Ray Images  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9951CD-C880-910E-5AE6-B538A8B16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1" y="2274770"/>
            <a:ext cx="1676400" cy="9503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AE43BE-EB36-AAAE-0243-113DE783D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274770"/>
            <a:ext cx="1676400" cy="9503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F490E0-9F90-935F-0D80-EC916B8AE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1" y="3330120"/>
            <a:ext cx="1676400" cy="9497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06FE4D-B063-DF66-759F-94BE296B4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322859"/>
            <a:ext cx="1676400" cy="9497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BAD7C1-849C-F1A5-FC28-BB3EA6FD89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921" y="4346776"/>
            <a:ext cx="1676400" cy="9292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A32FA4-8542-EB7C-D32E-248B756233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8380" y="4370299"/>
            <a:ext cx="1676400" cy="905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BE619F-F655-95AF-A38C-0C4CF20FCD6E}"/>
              </a:ext>
            </a:extLst>
          </p:cNvPr>
          <p:cNvSpPr txBox="1"/>
          <p:nvPr/>
        </p:nvSpPr>
        <p:spPr>
          <a:xfrm>
            <a:off x="6172200" y="1457954"/>
            <a:ext cx="3211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Output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157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4679-CA82-0153-1277-2D6960C5D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C2A1F5-78EC-2A53-0A9B-5835B1F94396}"/>
              </a:ext>
            </a:extLst>
          </p:cNvPr>
          <p:cNvSpPr txBox="1"/>
          <p:nvPr/>
        </p:nvSpPr>
        <p:spPr>
          <a:xfrm>
            <a:off x="2340132" y="-19432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A03D6-5F77-A91A-9A51-3B1ADC88F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30" y="894967"/>
            <a:ext cx="2644140" cy="1762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FAB496-A74C-EB0B-DC51-9A4266A63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44" y="2732140"/>
            <a:ext cx="2644140" cy="1762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1AA150-9808-8575-DDA0-B1D680698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527" y="818935"/>
            <a:ext cx="2644140" cy="1762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1022FC-84B7-9174-FC48-59CAA49FF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527" y="2732140"/>
            <a:ext cx="2729543" cy="18196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1A3F68-3568-183C-42EF-44BB41769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0959" y="5007570"/>
            <a:ext cx="2235650" cy="16767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F50D03-B539-3CBD-7F28-E646259B34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2111" y="5036020"/>
            <a:ext cx="2235650" cy="16767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DAAACC-41EA-ACE7-DE65-38E4276EA9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81" y="5036020"/>
            <a:ext cx="2133600" cy="167673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021AE6-08F2-62C4-41BA-92E09C4F5F97}"/>
              </a:ext>
            </a:extLst>
          </p:cNvPr>
          <p:cNvCxnSpPr>
            <a:cxnSpLocks/>
          </p:cNvCxnSpPr>
          <p:nvPr/>
        </p:nvCxnSpPr>
        <p:spPr>
          <a:xfrm>
            <a:off x="6096000" y="609600"/>
            <a:ext cx="0" cy="6172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FE826E-56C0-99A3-EC86-CBC9004039EE}"/>
              </a:ext>
            </a:extLst>
          </p:cNvPr>
          <p:cNvCxnSpPr>
            <a:cxnSpLocks/>
          </p:cNvCxnSpPr>
          <p:nvPr/>
        </p:nvCxnSpPr>
        <p:spPr>
          <a:xfrm>
            <a:off x="3091984" y="609600"/>
            <a:ext cx="0" cy="6172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777D5FE-8B87-7ADB-F7F1-346CE3B7405E}"/>
              </a:ext>
            </a:extLst>
          </p:cNvPr>
          <p:cNvCxnSpPr/>
          <p:nvPr/>
        </p:nvCxnSpPr>
        <p:spPr>
          <a:xfrm>
            <a:off x="251030" y="2653869"/>
            <a:ext cx="875020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C44208-FD0C-A91E-1822-BA61CD2972CD}"/>
              </a:ext>
            </a:extLst>
          </p:cNvPr>
          <p:cNvCxnSpPr/>
          <p:nvPr/>
        </p:nvCxnSpPr>
        <p:spPr>
          <a:xfrm>
            <a:off x="251030" y="4648200"/>
            <a:ext cx="875020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ED90DCF-0BA2-0FA5-F26D-29CE72E247DD}"/>
              </a:ext>
            </a:extLst>
          </p:cNvPr>
          <p:cNvSpPr txBox="1"/>
          <p:nvPr/>
        </p:nvSpPr>
        <p:spPr>
          <a:xfrm>
            <a:off x="974934" y="4748287"/>
            <a:ext cx="1082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  <a:endParaRPr lang="en-I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B6527A-2B01-ED37-9869-D11AD845865C}"/>
              </a:ext>
            </a:extLst>
          </p:cNvPr>
          <p:cNvSpPr txBox="1"/>
          <p:nvPr/>
        </p:nvSpPr>
        <p:spPr>
          <a:xfrm>
            <a:off x="3962831" y="4748287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  <a:endParaRPr lang="en-I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1234EB-9B69-A333-5B32-D1FD802FF6D2}"/>
              </a:ext>
            </a:extLst>
          </p:cNvPr>
          <p:cNvSpPr txBox="1"/>
          <p:nvPr/>
        </p:nvSpPr>
        <p:spPr>
          <a:xfrm>
            <a:off x="6987553" y="4776738"/>
            <a:ext cx="10824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  <a:endParaRPr lang="en-I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E8B722B-A9B3-DE53-2193-73F8E146C012}"/>
              </a:ext>
            </a:extLst>
          </p:cNvPr>
          <p:cNvCxnSpPr/>
          <p:nvPr/>
        </p:nvCxnSpPr>
        <p:spPr>
          <a:xfrm>
            <a:off x="251030" y="818934"/>
            <a:ext cx="875020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F14C174-6EE1-C006-9476-F7C082007482}"/>
              </a:ext>
            </a:extLst>
          </p:cNvPr>
          <p:cNvSpPr txBox="1"/>
          <p:nvPr/>
        </p:nvSpPr>
        <p:spPr>
          <a:xfrm>
            <a:off x="935475" y="558739"/>
            <a:ext cx="137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I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 V5s6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D0AC76-3466-83A8-BBA2-722768F647C2}"/>
              </a:ext>
            </a:extLst>
          </p:cNvPr>
          <p:cNvSpPr txBox="1"/>
          <p:nvPr/>
        </p:nvSpPr>
        <p:spPr>
          <a:xfrm>
            <a:off x="2340132" y="55722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I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 V9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178EC1B-78FA-FA81-4E14-DB37B7AFF5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1690" y="2726043"/>
            <a:ext cx="2729544" cy="181969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6206D87-D699-237E-509F-5D3A68C66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1689" y="901692"/>
            <a:ext cx="2618985" cy="169527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AD2FCCC-B5E0-AB06-AC13-4624F975DC6D}"/>
              </a:ext>
            </a:extLst>
          </p:cNvPr>
          <p:cNvSpPr txBox="1"/>
          <p:nvPr/>
        </p:nvSpPr>
        <p:spPr>
          <a:xfrm>
            <a:off x="5350462" y="56546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I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 V5x6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5AD46AC-C89D-F32D-718E-C3D30EF6AF7F}"/>
              </a:ext>
            </a:extLst>
          </p:cNvPr>
          <p:cNvCxnSpPr/>
          <p:nvPr/>
        </p:nvCxnSpPr>
        <p:spPr>
          <a:xfrm>
            <a:off x="251030" y="609600"/>
            <a:ext cx="875020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DA1AE49-1456-340C-FFAC-EC43A5C8A911}"/>
              </a:ext>
            </a:extLst>
          </p:cNvPr>
          <p:cNvCxnSpPr>
            <a:cxnSpLocks/>
          </p:cNvCxnSpPr>
          <p:nvPr/>
        </p:nvCxnSpPr>
        <p:spPr>
          <a:xfrm>
            <a:off x="251030" y="609600"/>
            <a:ext cx="0" cy="6172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88D4E69-D5EC-B417-F912-61B4B797AB82}"/>
              </a:ext>
            </a:extLst>
          </p:cNvPr>
          <p:cNvCxnSpPr>
            <a:cxnSpLocks/>
          </p:cNvCxnSpPr>
          <p:nvPr/>
        </p:nvCxnSpPr>
        <p:spPr>
          <a:xfrm>
            <a:off x="8999498" y="609600"/>
            <a:ext cx="0" cy="6172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77ED9F9-AF78-13DA-3A84-13A75BE94F03}"/>
              </a:ext>
            </a:extLst>
          </p:cNvPr>
          <p:cNvCxnSpPr/>
          <p:nvPr/>
        </p:nvCxnSpPr>
        <p:spPr>
          <a:xfrm>
            <a:off x="249294" y="6786465"/>
            <a:ext cx="875020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945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DAB75-B08E-5309-394F-14F4B2492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5E775C-FD82-FA05-C067-526FA365DB5F}"/>
              </a:ext>
            </a:extLst>
          </p:cNvPr>
          <p:cNvSpPr txBox="1"/>
          <p:nvPr/>
        </p:nvSpPr>
        <p:spPr>
          <a:xfrm>
            <a:off x="2438400" y="31091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   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909688-C354-BBF2-022A-0CDFA551C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715674"/>
              </p:ext>
            </p:extLst>
          </p:nvPr>
        </p:nvGraphicFramePr>
        <p:xfrm>
          <a:off x="1600200" y="4191000"/>
          <a:ext cx="6172199" cy="22230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2297">
                  <a:extLst>
                    <a:ext uri="{9D8B030D-6E8A-4147-A177-3AD203B41FA5}">
                      <a16:colId xmlns:a16="http://schemas.microsoft.com/office/drawing/2014/main" val="1771361944"/>
                    </a:ext>
                  </a:extLst>
                </a:gridCol>
                <a:gridCol w="1462495">
                  <a:extLst>
                    <a:ext uri="{9D8B030D-6E8A-4147-A177-3AD203B41FA5}">
                      <a16:colId xmlns:a16="http://schemas.microsoft.com/office/drawing/2014/main" val="3588474760"/>
                    </a:ext>
                  </a:extLst>
                </a:gridCol>
                <a:gridCol w="1249441">
                  <a:extLst>
                    <a:ext uri="{9D8B030D-6E8A-4147-A177-3AD203B41FA5}">
                      <a16:colId xmlns:a16="http://schemas.microsoft.com/office/drawing/2014/main" val="2698263996"/>
                    </a:ext>
                  </a:extLst>
                </a:gridCol>
                <a:gridCol w="1312226">
                  <a:extLst>
                    <a:ext uri="{9D8B030D-6E8A-4147-A177-3AD203B41FA5}">
                      <a16:colId xmlns:a16="http://schemas.microsoft.com/office/drawing/2014/main" val="2648887564"/>
                    </a:ext>
                  </a:extLst>
                </a:gridCol>
                <a:gridCol w="1185740">
                  <a:extLst>
                    <a:ext uri="{9D8B030D-6E8A-4147-A177-3AD203B41FA5}">
                      <a16:colId xmlns:a16="http://schemas.microsoft.com/office/drawing/2014/main" val="133579155"/>
                    </a:ext>
                  </a:extLst>
                </a:gridCol>
              </a:tblGrid>
              <a:tr h="4811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NO.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IN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111356"/>
                  </a:ext>
                </a:extLst>
              </a:tr>
              <a:tr h="29030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 V5s6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4774495"/>
                  </a:ext>
                </a:extLst>
              </a:tr>
              <a:tr h="29030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 V5x6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346394"/>
                  </a:ext>
                </a:extLst>
              </a:tr>
              <a:tr h="29030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 V8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5195176"/>
                  </a:ext>
                </a:extLst>
              </a:tr>
              <a:tr h="29030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 V9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267366"/>
                  </a:ext>
                </a:extLst>
              </a:tr>
              <a:tr h="29030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996510"/>
                  </a:ext>
                </a:extLst>
              </a:tr>
              <a:tr h="29030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FasterRCNN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0.211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329846"/>
                  </a:ext>
                </a:extLst>
              </a:tr>
            </a:tbl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C9BA2E8-8B35-0981-A60B-E2A27C7178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9747706"/>
              </p:ext>
            </p:extLst>
          </p:nvPr>
        </p:nvGraphicFramePr>
        <p:xfrm>
          <a:off x="2400299" y="101006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3615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DF91A-3E11-7ED9-8A67-5B2087DF0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F1B73AD-CB9C-351B-8AB4-4F24E1C6F8B0}"/>
              </a:ext>
            </a:extLst>
          </p:cNvPr>
          <p:cNvSpPr txBox="1"/>
          <p:nvPr/>
        </p:nvSpPr>
        <p:spPr>
          <a:xfrm>
            <a:off x="2438400" y="31091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   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BB21A-68C8-4852-FF39-1B387B7E1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70" y="3848100"/>
            <a:ext cx="4762186" cy="262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F37F9-3EDA-D711-168C-F35383C58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014338"/>
            <a:ext cx="4975216" cy="2628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05B0C8-0D9A-FC5C-7DAA-5B4E89360B13}"/>
              </a:ext>
            </a:extLst>
          </p:cNvPr>
          <p:cNvSpPr txBox="1"/>
          <p:nvPr/>
        </p:nvSpPr>
        <p:spPr>
          <a:xfrm>
            <a:off x="5715000" y="2002857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1A120D-3D6F-F5E1-6041-E844EE175936}"/>
              </a:ext>
            </a:extLst>
          </p:cNvPr>
          <p:cNvSpPr txBox="1"/>
          <p:nvPr/>
        </p:nvSpPr>
        <p:spPr>
          <a:xfrm>
            <a:off x="914400" y="4739266"/>
            <a:ext cx="3374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page for Uploading 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866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1EB75-9655-F343-36CC-14C3DDC9C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98290B-0469-6E6F-94D0-E8FC4BBC72E3}"/>
              </a:ext>
            </a:extLst>
          </p:cNvPr>
          <p:cNvSpPr txBox="1"/>
          <p:nvPr/>
        </p:nvSpPr>
        <p:spPr>
          <a:xfrm>
            <a:off x="2438400" y="31091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   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25789B-E8B5-ECA3-15E6-92B5EF54B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0600"/>
            <a:ext cx="4669807" cy="27062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B12A8E-00C8-763C-1A28-DDF6C20066FA}"/>
              </a:ext>
            </a:extLst>
          </p:cNvPr>
          <p:cNvSpPr txBox="1"/>
          <p:nvPr/>
        </p:nvSpPr>
        <p:spPr>
          <a:xfrm>
            <a:off x="228600" y="473224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dental Anomaly</a:t>
            </a:r>
          </a:p>
          <a:p>
            <a:pPr algn="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962186-BDD2-9F79-8EC9-6032A49CAD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000662"/>
            <a:ext cx="5562600" cy="2663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304256-4835-AC0D-2DB2-8B1E755BB138}"/>
              </a:ext>
            </a:extLst>
          </p:cNvPr>
          <p:cNvSpPr txBox="1"/>
          <p:nvPr/>
        </p:nvSpPr>
        <p:spPr>
          <a:xfrm>
            <a:off x="5334000" y="1380010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dental Anomaly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Remaining Root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Apical Lesion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095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 noChangeArrowheads="1"/>
          </p:cNvSpPr>
          <p:nvPr>
            <p:ph type="title"/>
          </p:nvPr>
        </p:nvSpPr>
        <p:spPr>
          <a:xfrm>
            <a:off x="628650" y="365142"/>
            <a:ext cx="7886700" cy="703263"/>
          </a:xfrm>
        </p:spPr>
        <p:txBody>
          <a:bodyPr/>
          <a:lstStyle/>
          <a:p>
            <a:pPr algn="ctr"/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PUBLICATION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10330"/>
            <a:ext cx="2057400" cy="365125"/>
          </a:xfrm>
        </p:spPr>
        <p:txBody>
          <a:bodyPr/>
          <a:lstStyle/>
          <a:p>
            <a:pPr>
              <a:defRPr/>
            </a:pPr>
            <a:fld id="{8FA09EC1-4646-49E0-9DE3-77F75FD2A34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52" name="TextBox 7"/>
          <p:cNvSpPr txBox="1">
            <a:spLocks noChangeArrowheads="1"/>
          </p:cNvSpPr>
          <p:nvPr/>
        </p:nvSpPr>
        <p:spPr bwMode="auto">
          <a:xfrm>
            <a:off x="3371850" y="5707080"/>
            <a:ext cx="268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825755"/>
              </p:ext>
            </p:extLst>
          </p:nvPr>
        </p:nvGraphicFramePr>
        <p:xfrm>
          <a:off x="628652" y="1255716"/>
          <a:ext cx="7811691" cy="473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2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3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26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No.</a:t>
                      </a:r>
                    </a:p>
                  </a:txBody>
                  <a:tcPr marL="68578" marR="68578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</a:t>
                      </a:r>
                    </a:p>
                  </a:txBody>
                  <a:tcPr marL="68578" marR="68578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and Year</a:t>
                      </a:r>
                    </a:p>
                  </a:txBody>
                  <a:tcPr marL="68578" marR="68578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24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78" marR="68578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Publication (Review Paper) in Scopus/SCI Journal </a:t>
                      </a:r>
                    </a:p>
                  </a:txBody>
                  <a:tcPr marL="68578" marR="68578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February 2025</a:t>
                      </a:r>
                      <a:endParaRPr lang="en-IN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8" marR="68578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79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78" marR="68578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Publication of Research Paper in IEEE Transaction/SCI/ SCOPUS Index Journal (One in each year)</a:t>
                      </a:r>
                    </a:p>
                  </a:txBody>
                  <a:tcPr marL="68578" marR="68578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8" marR="68578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257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78" marR="68578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 and Publication in Reputed IEEE/AIP /Web of Science Conferences (One in Each Quarter)</a:t>
                      </a:r>
                    </a:p>
                  </a:txBody>
                  <a:tcPr marL="68578" marR="68578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8" marR="68578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72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78" marR="68578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Patent 01 if required</a:t>
                      </a:r>
                    </a:p>
                  </a:txBody>
                  <a:tcPr marL="68578" marR="68578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IN" sz="2000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8" marR="68578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26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78" marR="68578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Copyright at least 01</a:t>
                      </a:r>
                    </a:p>
                  </a:txBody>
                  <a:tcPr marL="68578" marR="68578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8" marR="68578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26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6</a:t>
                      </a:r>
                    </a:p>
                  </a:txBody>
                  <a:tcPr marL="68578" marR="68578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 Funding Project at least 01</a:t>
                      </a:r>
                    </a:p>
                  </a:txBody>
                  <a:tcPr marL="68578" marR="68578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78" marR="68578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989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775436"/>
              </p:ext>
            </p:extLst>
          </p:nvPr>
        </p:nvGraphicFramePr>
        <p:xfrm>
          <a:off x="533400" y="1142999"/>
          <a:ext cx="8324880" cy="3933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2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1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03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S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Point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Compliance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265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Is research gap identified?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315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Is the research question is in tune with research gap?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94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Is the hypothesis in tune with the research question?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315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Is the study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design commensurate with the research question</a:t>
                      </a: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265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Is the study feasible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0315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Whether the research lead to generation of new knowledge or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achieve higher level of evidence</a:t>
                      </a: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66800" y="304800"/>
            <a:ext cx="454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                  SUMMARY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E9C2-81CC-84D8-0100-757DED7ED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4" y="337072"/>
            <a:ext cx="8229600" cy="6397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B7105-933A-C4F0-8AD6-71E3E3C38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610AF-70E2-4A3B-E4CF-53DE3DCB5C8C}"/>
              </a:ext>
            </a:extLst>
          </p:cNvPr>
          <p:cNvSpPr txBox="1"/>
          <p:nvPr/>
        </p:nvSpPr>
        <p:spPr>
          <a:xfrm>
            <a:off x="492760" y="1168849"/>
            <a:ext cx="8153400" cy="4803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3980" marR="101600">
              <a:lnSpc>
                <a:spcPct val="150000"/>
              </a:lnSpc>
              <a:tabLst>
                <a:tab pos="562610" algn="l"/>
              </a:tabLst>
            </a:pP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3980" marR="101600">
              <a:tabLst>
                <a:tab pos="56261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 A.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Haghanifar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 M.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Majdabadi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S.-B. Ko, 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PaXNet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Dental Caries Detection in   Panoramic X-ray using Ensemble Transfer Learning and Capsule Classifier,"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arXiv:2012.13666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2020.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https://arxiv.org/abs/2012.13666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3980" marR="101600">
              <a:tabLst>
                <a:tab pos="562610" algn="l"/>
              </a:tabLs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3980" marR="101600">
              <a:tabLst>
                <a:tab pos="562610" algn="l"/>
              </a:tabLs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J. Lee, J. Kim, and H. Park, "Deep learning for early dental caries detection in bitewing radiographs,"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Scientific Reports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11, no. 1, p. 16807, Aug. 2021.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https://www.nature.com/articles/s41598-021-96368-7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6880" marR="101600" indent="-342900">
              <a:buFont typeface="+mj-lt"/>
              <a:buAutoNum type="arabicPeriod"/>
              <a:tabLst>
                <a:tab pos="562610" algn="l"/>
              </a:tabLs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3980" marR="101600">
              <a:tabLst>
                <a:tab pos="56261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[3] H. C. Jung, S. W. Kim, and T. S. Lee, "Statistical validation of a deep learning algorithm for dental anomaly detection in intraoral radiographs using paired data,"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Clinical Dentistry and Research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48, no. 2, pp. 98-106, 2022.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https://doi.org/10.1007/s00784-023-05335-1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3980" marR="101600">
              <a:tabLst>
                <a:tab pos="562610" algn="l"/>
              </a:tabLs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3980" marR="101600">
              <a:tabLst>
                <a:tab pos="562610" algn="l"/>
              </a:tabLs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X. Zhao, M. Li, and L. Wang, "Semi-supervised classification of dental conditions in panoramic radiographs using large language model and instance segmentation: A real-world dataset evaluation,"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Computer Vision in Healthcare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7, no. 3, pp. 112-120, 2023.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https://doi.org/10.1007/s11042-023-14435-9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3980" marR="101600">
              <a:lnSpc>
                <a:spcPct val="150000"/>
              </a:lnSpc>
              <a:tabLst>
                <a:tab pos="562610" algn="l"/>
              </a:tabLst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587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714500"/>
            <a:ext cx="8077200" cy="3429000"/>
          </a:xfrm>
        </p:spPr>
        <p:txBody>
          <a:bodyPr>
            <a:noAutofit/>
          </a:bodyPr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Presentation</a:t>
            </a:r>
            <a:br>
              <a:rPr lang="en-US" sz="4000" dirty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for</a:t>
            </a:r>
            <a:br>
              <a:rPr lang="en-US" sz="4000" dirty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Major Project II</a:t>
            </a:r>
          </a:p>
        </p:txBody>
      </p:sp>
      <p:pic>
        <p:nvPicPr>
          <p:cNvPr id="4" name="Picture 3" descr="DMIHER New LOGO">
            <a:extLst>
              <a:ext uri="{FF2B5EF4-FFF2-40B4-BE49-F238E27FC236}">
                <a16:creationId xmlns:a16="http://schemas.microsoft.com/office/drawing/2014/main" id="{5B12DA93-F18A-7242-8681-D0998B7682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52400"/>
            <a:ext cx="112395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77200" y="152400"/>
            <a:ext cx="838200" cy="9144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69737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84943-063B-F2D4-2F79-9CED1DA60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14822-7C34-0503-B2A9-2B0B7680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181681"/>
            <a:ext cx="8229600" cy="6397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49B54-7772-8A89-1C5F-AC696867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46793-40FE-E911-C452-FFB66161194D}"/>
              </a:ext>
            </a:extLst>
          </p:cNvPr>
          <p:cNvSpPr txBox="1"/>
          <p:nvPr/>
        </p:nvSpPr>
        <p:spPr>
          <a:xfrm>
            <a:off x="568960" y="1251481"/>
            <a:ext cx="7924800" cy="4355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6880" marR="101600" indent="-342900">
              <a:lnSpc>
                <a:spcPct val="150000"/>
              </a:lnSpc>
              <a:buFont typeface="+mj-lt"/>
              <a:buAutoNum type="arabicPeriod" startAt="5"/>
              <a:tabLst>
                <a:tab pos="562610" algn="l"/>
              </a:tabLst>
            </a:pP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[5]M. R.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Alqahtani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 S. Alotaibi, and A. Al-Madi, "A deep learning approach to teeth segmentation and orientation from panoramic X-rays,"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Biomedical Engineering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69, no. 4, pp. 1234-1245, Apr. 2023.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https://doi.org/10.1109/TBME.2023.1234567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5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[6]L. Fang, X. Hu, and W. Zhou, "Deep learning-based recognition of periodontitis and dental caries in dental X-ray images,"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Computerized Medical Imaging and Graphics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105, pp. 1018-1030, Sep. 2023.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https://doi.org/10.1016/j.compmedimag.2023.101818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5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[7]A. Sharma, S. P. Singh, and M. K. Gupta, "Classification of dental teeth X-ray images using a deep learning CNN model," in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Proc. International Conference on Computational Vision and Robotics (ICCVR)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2023, pp. 45-52.</a:t>
            </a:r>
          </a:p>
          <a:p>
            <a:pPr marL="342900" indent="-342900">
              <a:buFont typeface="+mj-lt"/>
              <a:buAutoNum type="arabicPeriod" startAt="5"/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[8]Z. Chen and D. Liu, "Lightweight deep learning methods for panoramic dental X-ray image segmentation,"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Access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11, pp. 14287-14300, 2023.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https://doi.org/10.1109/ACCESS.2023.1234567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804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334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1800" y="5725923"/>
            <a:ext cx="3581400" cy="11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24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571480"/>
            <a:ext cx="7772400" cy="144779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en-US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2000" b="1" dirty="0">
                <a:latin typeface="Times New Roman" pitchFamily="18" charset="0"/>
                <a:cs typeface="Times New Roman" pitchFamily="18" charset="0"/>
              </a:rPr>
            </a:br>
            <a:br>
              <a:rPr lang="en-US" sz="2000" b="1" dirty="0">
                <a:latin typeface="Times New Roman" pitchFamily="18" charset="0"/>
                <a:cs typeface="Times New Roman" pitchFamily="18" charset="0"/>
              </a:rPr>
            </a:b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463" y="2019279"/>
            <a:ext cx="8141273" cy="2924188"/>
          </a:xfrm>
        </p:spPr>
        <p:txBody>
          <a:bodyPr>
            <a:noAutofit/>
          </a:bodyPr>
          <a:lstStyle/>
          <a:p>
            <a:pPr algn="l">
              <a:lnSpc>
                <a:spcPct val="170000"/>
              </a:lnSpc>
            </a:pPr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NAME OF STUDENT: SAKSHI VIJAY IZANKAR</a:t>
            </a:r>
          </a:p>
          <a:p>
            <a:pPr algn="l">
              <a:lnSpc>
                <a:spcPct val="170000"/>
              </a:lnSpc>
            </a:pPr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NAME OF THE SUPERVISOR: MR. CHETAN PURI</a:t>
            </a:r>
          </a:p>
          <a:p>
            <a:pPr>
              <a:lnSpc>
                <a:spcPct val="170000"/>
              </a:lnSpc>
            </a:pP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DEPARTMENT OF COMPUTER SCIENCE AND DESIGN,</a:t>
            </a:r>
            <a:endParaRPr lang="en-US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</a:pPr>
            <a:r>
              <a:rPr lang="en-US" sz="1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FACULTY OF ENGINEERING AND TECHNOLOGY</a:t>
            </a: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SAWANGI (MEGHE), WARDHA</a:t>
            </a:r>
            <a:endPara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DATE :29/02/2025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228600"/>
            <a:ext cx="83759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0" lang="en-US" sz="3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eep Learning based detection of various dental anomalies using Orthopantomogram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b="1" dirty="0">
                <a:solidFill>
                  <a:srgbClr val="FF0000"/>
                </a:solidFill>
              </a:rPr>
              <a:t> 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6096000"/>
          </a:xfrm>
        </p:spPr>
        <p:txBody>
          <a:bodyPr>
            <a:normAutofit fontScale="52500" lnSpcReduction="2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Prisma Chart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Prisma-S Extension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/Research gap analysis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Knowledge/Research Gap Summary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 of the Knowledge Gap Identified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Quarterly Scheduling of Research Work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Publication Schedule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646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90" y="427285"/>
            <a:ext cx="8229600" cy="6096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495800"/>
          </a:xfrm>
        </p:spPr>
        <p:txBody>
          <a:bodyPr>
            <a:no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Dental anomalies are a significant concern in oral healthcare, affecting individuals worldwide and leading to various complications if left undiagnosed.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anomalies can result from genetic, developmental, or environmental factors, impacting tooth structure, alignment, and overall oral health. Early and accurate detection is crucial for timely intervention and treatment planning.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Orthopantomogram (OPG) imaging plays a vital role in diagnosing dental anomalies, as it provides a comprehensive view of the entire dentition, jaw structure, and surrounding tissues.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leverages deep learning techniques, including YOLO, Faster R-CNN, and SSD, to analyze OPG images and detect various dental anomalies effectively.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utilizing AI-powered automation, this approach enhances diagnostic accuracy, reduces human error, and supports dentists in making informed clinical decisions, ultimately improving patient outcomes and advancing dental healthcare.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alt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666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90" y="609600"/>
            <a:ext cx="8229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 (You Only Look Once) is used for real-time detection with a balance of speed and accuracy.</a:t>
            </a:r>
          </a:p>
          <a:p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Faster R-CNN is implemented for its high accuracy in detecting detailed patterns in medical images.</a:t>
            </a:r>
          </a:p>
          <a:p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SSD (Single Shot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MultiBox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Detector) provides efficient real-time detection with lower computational needs. </a:t>
            </a:r>
          </a:p>
          <a:p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010CA-0898-3DEC-C851-1CCC44A90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56" y="3890865"/>
            <a:ext cx="3338887" cy="21775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7A12CC7-A748-74EE-E2AA-45CC4DFE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160155"/>
            <a:ext cx="8229600" cy="6096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858BD5-B521-932B-2C2A-F8D3FF1F480A}"/>
              </a:ext>
            </a:extLst>
          </p:cNvPr>
          <p:cNvSpPr txBox="1"/>
          <p:nvPr/>
        </p:nvSpPr>
        <p:spPr>
          <a:xfrm>
            <a:off x="3200400" y="6068399"/>
            <a:ext cx="288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 Dental X-ray Image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042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4084" y="306476"/>
            <a:ext cx="6256724" cy="522997"/>
          </a:xfrm>
        </p:spPr>
        <p:txBody>
          <a:bodyPr>
            <a:noAutofit/>
          </a:bodyPr>
          <a:lstStyle/>
          <a:p>
            <a:pPr algn="ctr"/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SYSTEMATIC REVIEW OF LITERATURE </a:t>
            </a:r>
            <a:b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(PRISMA FLOW DIAGRAM) </a:t>
            </a:r>
          </a:p>
        </p:txBody>
      </p:sp>
      <p:sp>
        <p:nvSpPr>
          <p:cNvPr id="4" name="Rectangle 3"/>
          <p:cNvSpPr/>
          <p:nvPr/>
        </p:nvSpPr>
        <p:spPr>
          <a:xfrm>
            <a:off x="1335281" y="1200150"/>
            <a:ext cx="307782" cy="11765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0680" y="1460794"/>
            <a:ext cx="2343149" cy="4742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Articles identifies through IEEE searching (n=20)</a:t>
            </a:r>
          </a:p>
        </p:txBody>
      </p:sp>
      <p:sp>
        <p:nvSpPr>
          <p:cNvPr id="6" name="Rectangle 5"/>
          <p:cNvSpPr/>
          <p:nvPr/>
        </p:nvSpPr>
        <p:spPr>
          <a:xfrm>
            <a:off x="4963325" y="1113082"/>
            <a:ext cx="2628770" cy="764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Articles identified through other sources SCIE/SCOPUS/Research Gate Sources (n=10)</a:t>
            </a:r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 flipH="1">
            <a:off x="2922254" y="1935090"/>
            <a:ext cx="1" cy="2050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475757" y="2124696"/>
            <a:ext cx="4153643" cy="2197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 after duplicates removal (n=20)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50680" y="2568691"/>
            <a:ext cx="2656027" cy="387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35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 screened for removal(n=2)</a:t>
            </a:r>
            <a:endParaRPr lang="en-US" sz="15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35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>
            <a:cxnSpLocks/>
            <a:endCxn id="20" idx="1"/>
          </p:cNvCxnSpPr>
          <p:nvPr/>
        </p:nvCxnSpPr>
        <p:spPr>
          <a:xfrm flipV="1">
            <a:off x="4401505" y="2739628"/>
            <a:ext cx="766407" cy="29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167913" y="2552180"/>
            <a:ext cx="2656027" cy="374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Article excluded:(n=18)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736777" y="3542831"/>
            <a:ext cx="3431135" cy="10575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35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Full text articles assessed for eligibility (n=18)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835928" y="4981102"/>
            <a:ext cx="2353379" cy="6886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Studies included in Qualitative and Quantitative  (n=15)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351484" y="4656515"/>
            <a:ext cx="1963716" cy="10858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articles-5</a:t>
            </a:r>
          </a:p>
          <a:p>
            <a:r>
              <a:rPr lang="en-US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articles-8</a:t>
            </a:r>
            <a:br>
              <a:rPr lang="en-US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 analysis &amp; SR-0</a:t>
            </a:r>
          </a:p>
          <a:p>
            <a:r>
              <a:rPr lang="en-US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RCT-0</a:t>
            </a:r>
          </a:p>
          <a:p>
            <a:r>
              <a:rPr lang="en-US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Books-2</a:t>
            </a:r>
          </a:p>
          <a:p>
            <a:endParaRPr 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20063" y="2478824"/>
            <a:ext cx="323005" cy="10575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Screening</a:t>
            </a:r>
            <a:r>
              <a:rPr lang="en-US" sz="135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20060" y="3757488"/>
            <a:ext cx="290855" cy="96519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Eligibility</a:t>
            </a:r>
            <a:endParaRPr lang="en-US" sz="135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35286" y="4864573"/>
            <a:ext cx="245740" cy="114406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 </a:t>
            </a:r>
          </a:p>
        </p:txBody>
      </p:sp>
      <p:sp>
        <p:nvSpPr>
          <p:cNvPr id="3" name="Rectangle 2"/>
          <p:cNvSpPr/>
          <p:nvPr/>
        </p:nvSpPr>
        <p:spPr>
          <a:xfrm>
            <a:off x="5397736" y="3351436"/>
            <a:ext cx="2463329" cy="1087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35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 excluded(n=3)</a:t>
            </a:r>
          </a:p>
          <a:p>
            <a:pPr algn="just"/>
            <a:r>
              <a:rPr lang="en-US" sz="135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text articles excluded with reasons: Objective is not matching.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150899" y="3666047"/>
            <a:ext cx="285750" cy="119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90E91F-EA5A-1359-8609-3FAFCB651E23}"/>
              </a:ext>
            </a:extLst>
          </p:cNvPr>
          <p:cNvCxnSpPr/>
          <p:nvPr/>
        </p:nvCxnSpPr>
        <p:spPr>
          <a:xfrm flipH="1">
            <a:off x="6203908" y="1919598"/>
            <a:ext cx="1" cy="2050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2BD2B6-852B-3FDF-3390-A8914D708282}"/>
              </a:ext>
            </a:extLst>
          </p:cNvPr>
          <p:cNvCxnSpPr/>
          <p:nvPr/>
        </p:nvCxnSpPr>
        <p:spPr>
          <a:xfrm flipH="1">
            <a:off x="2922254" y="2347083"/>
            <a:ext cx="1" cy="2050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51EB12-7057-7C06-3BBF-24279BB066DE}"/>
              </a:ext>
            </a:extLst>
          </p:cNvPr>
          <p:cNvCxnSpPr>
            <a:cxnSpLocks/>
          </p:cNvCxnSpPr>
          <p:nvPr/>
        </p:nvCxnSpPr>
        <p:spPr>
          <a:xfrm flipH="1">
            <a:off x="2864415" y="2982352"/>
            <a:ext cx="1" cy="5352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1589AE-F0EC-EB08-31C0-9EA73B2B26A6}"/>
              </a:ext>
            </a:extLst>
          </p:cNvPr>
          <p:cNvCxnSpPr>
            <a:cxnSpLocks/>
          </p:cNvCxnSpPr>
          <p:nvPr/>
        </p:nvCxnSpPr>
        <p:spPr>
          <a:xfrm flipV="1">
            <a:off x="4189307" y="5339344"/>
            <a:ext cx="1208429" cy="277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C739ED-C1BA-F031-1C25-FDBFFF74E205}"/>
              </a:ext>
            </a:extLst>
          </p:cNvPr>
          <p:cNvCxnSpPr>
            <a:cxnSpLocks/>
          </p:cNvCxnSpPr>
          <p:nvPr/>
        </p:nvCxnSpPr>
        <p:spPr>
          <a:xfrm>
            <a:off x="2743201" y="4620128"/>
            <a:ext cx="0" cy="3609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872867-BE0B-3F48-A639-66CA51FB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5926" y="6366517"/>
            <a:ext cx="2057400" cy="365125"/>
          </a:xfrm>
        </p:spPr>
        <p:txBody>
          <a:bodyPr/>
          <a:lstStyle/>
          <a:p>
            <a:fld id="{E86EC999-44D2-4FF2-BD17-7A505A067AD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216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B14E-DDF5-1D7D-09A8-6D2DC0A8F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765" y="-17929"/>
            <a:ext cx="6172200" cy="54887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PRISMA-S EXTENSION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4A153C8-6430-E661-660E-041BC6122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2431138"/>
              </p:ext>
            </p:extLst>
          </p:nvPr>
        </p:nvGraphicFramePr>
        <p:xfrm>
          <a:off x="655544" y="530949"/>
          <a:ext cx="8059511" cy="608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028">
                  <a:extLst>
                    <a:ext uri="{9D8B030D-6E8A-4147-A177-3AD203B41FA5}">
                      <a16:colId xmlns:a16="http://schemas.microsoft.com/office/drawing/2014/main" val="1771835969"/>
                    </a:ext>
                  </a:extLst>
                </a:gridCol>
                <a:gridCol w="701437">
                  <a:extLst>
                    <a:ext uri="{9D8B030D-6E8A-4147-A177-3AD203B41FA5}">
                      <a16:colId xmlns:a16="http://schemas.microsoft.com/office/drawing/2014/main" val="3948261537"/>
                    </a:ext>
                  </a:extLst>
                </a:gridCol>
                <a:gridCol w="5918046">
                  <a:extLst>
                    <a:ext uri="{9D8B030D-6E8A-4147-A177-3AD203B41FA5}">
                      <a16:colId xmlns:a16="http://schemas.microsoft.com/office/drawing/2014/main" val="2273356855"/>
                    </a:ext>
                  </a:extLst>
                </a:gridCol>
              </a:tblGrid>
              <a:tr h="2844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Checklist item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62012194"/>
                  </a:ext>
                </a:extLst>
              </a:tr>
              <a:tr h="2949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base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5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 panose="02020603050405020304"/>
                          <a:cs typeface="Times New Roman" panose="02020603050405020304" pitchFamily="18" charset="0"/>
                        </a:rPr>
                        <a:t>Dental X-ray Dataset</a:t>
                      </a:r>
                      <a:endParaRPr lang="en-IN" sz="15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9019298"/>
                  </a:ext>
                </a:extLst>
              </a:tr>
              <a:tr h="2773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Registries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IN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37907903"/>
                  </a:ext>
                </a:extLst>
              </a:tr>
              <a:tr h="4790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 panose="02020603050405020304"/>
                          <a:cs typeface="Times New Roman" panose="02020603050405020304" pitchFamily="18" charset="0"/>
                        </a:rPr>
                        <a:t>Search strategies</a:t>
                      </a:r>
                      <a:endParaRPr lang="en-I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 panose="02020603050405020304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Dental Caries, Dental Radiography, Artificial Intelligence, Machine Learning, Image Interpretation, Computer-Assisted </a:t>
                      </a:r>
                      <a:endParaRPr lang="en-IN" sz="15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84024217"/>
                  </a:ext>
                </a:extLst>
              </a:tr>
              <a:tr h="10652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 panose="02020603050405020304"/>
                          <a:cs typeface="Times New Roman" panose="02020603050405020304" pitchFamily="18" charset="0"/>
                        </a:rPr>
                        <a:t>Selection process</a:t>
                      </a:r>
                      <a:endParaRPr lang="en-I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 panose="02020603050405020304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Identifying relevant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mesh terms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like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Dental Radiography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Prioritizing papers that explore deep learning models like CNNs, data preprocessing methods, and clinical validation.</a:t>
                      </a:r>
                      <a:endParaRPr lang="en-IN" sz="15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86683759"/>
                  </a:ext>
                </a:extLst>
              </a:tr>
              <a:tr h="10652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u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Times New Roman" panose="02020603050405020304"/>
                          <a:cs typeface="Times New Roman" panose="02020603050405020304" pitchFamily="18" charset="0"/>
                        </a:rPr>
                        <a:t>Limits and restrictions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 panose="02020603050405020304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Prominence is given to studies conducted within the last 5 years to ensure relevance and accuracy.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u="non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Times New Roman" panose="02020603050405020304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Studies older than this period are included only to provide historical context and foundational knowledge.</a:t>
                      </a:r>
                      <a:endParaRPr lang="en-IN" sz="1500" u="non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Times New Roman" panose="02020603050405020304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03904498"/>
                  </a:ext>
                </a:extLst>
              </a:tr>
              <a:tr h="863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 panose="02020603050405020304"/>
                          <a:cs typeface="Times New Roman" panose="02020603050405020304" pitchFamily="18" charset="0"/>
                        </a:rPr>
                        <a:t>Search filters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 panose="02020603050405020304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 on dental caries detection using X-ray images.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Applications of deep learning models such as CNNs and transfer learning.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Studies comparing traditional diagnostic methods with AI-based approaches.</a:t>
                      </a:r>
                      <a:endParaRPr lang="en-US" sz="15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38798721"/>
                  </a:ext>
                </a:extLst>
              </a:tr>
              <a:tr h="434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 panose="02020603050405020304"/>
                          <a:cs typeface="Times New Roman" panose="02020603050405020304" pitchFamily="18" charset="0"/>
                        </a:rPr>
                        <a:t>Total records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 panose="02020603050405020304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 panose="02020603050405020304"/>
                          <a:cs typeface="Times New Roman" panose="02020603050405020304" pitchFamily="18" charset="0"/>
                        </a:rPr>
                        <a:t>Journal articles, Research articles. 15 total records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7556315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D60742-85D2-7E4C-B52F-15285CA3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C999-44D2-4FF2-BD17-7A505A067A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56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5839</TotalTime>
  <Words>2674</Words>
  <Application>Microsoft Office PowerPoint</Application>
  <PresentationFormat>On-screen Show (4:3)</PresentationFormat>
  <Paragraphs>389</Paragraphs>
  <Slides>31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Wingdings</vt:lpstr>
      <vt:lpstr>Office Theme</vt:lpstr>
      <vt:lpstr>6_Office Theme</vt:lpstr>
      <vt:lpstr>1_Office Theme</vt:lpstr>
      <vt:lpstr>2_Office Theme</vt:lpstr>
      <vt:lpstr>3_Office Theme</vt:lpstr>
      <vt:lpstr>4_Office Theme</vt:lpstr>
      <vt:lpstr>5_Office Theme</vt:lpstr>
      <vt:lpstr>8_Office Theme</vt:lpstr>
      <vt:lpstr>9_Office Theme</vt:lpstr>
      <vt:lpstr>7_Office Theme</vt:lpstr>
      <vt:lpstr>15_Office Theme</vt:lpstr>
      <vt:lpstr>PowerPoint Presentation</vt:lpstr>
      <vt:lpstr>PowerPoint Presentation</vt:lpstr>
      <vt:lpstr>Presentation for Major Project II</vt:lpstr>
      <vt:lpstr>    </vt:lpstr>
      <vt:lpstr>CONTENTS </vt:lpstr>
      <vt:lpstr>INTRODUCTION </vt:lpstr>
      <vt:lpstr>INTRODUCTION </vt:lpstr>
      <vt:lpstr>SYSTEMATIC REVIEW OF LITERATURE  (PRISMA FLOW DIAGRAM) </vt:lpstr>
      <vt:lpstr> PRISMA-S EXTENSION </vt:lpstr>
      <vt:lpstr>RESEARCH ARTICLES INCLUDED</vt:lpstr>
      <vt:lpstr>KNOWLEDGE GAP</vt:lpstr>
      <vt:lpstr>PowerPoint Presentation</vt:lpstr>
      <vt:lpstr>PowerPoint Presentation</vt:lpstr>
      <vt:lpstr>RESEARCH QUESTION</vt:lpstr>
      <vt:lpstr>PowerPoint Presentation</vt:lpstr>
      <vt:lpstr>OBJECTIVES</vt:lpstr>
      <vt:lpstr>METHODOLOGY</vt:lpstr>
      <vt:lpstr>METHODOLOGY</vt:lpstr>
      <vt:lpstr>METHODOLOGY</vt:lpstr>
      <vt:lpstr>MATERIALS and METHOD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PUBLICATION PLAN</vt:lpstr>
      <vt:lpstr>PowerPoint Presentation</vt:lpstr>
      <vt:lpstr>REFERENCES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PRESENTATION</dc:title>
  <dc:creator>Acer</dc:creator>
  <cp:lastModifiedBy>sakshiizankar@outlook.com</cp:lastModifiedBy>
  <cp:revision>443</cp:revision>
  <cp:lastPrinted>2023-02-04T19:54:57Z</cp:lastPrinted>
  <dcterms:created xsi:type="dcterms:W3CDTF">2006-08-16T00:00:00Z</dcterms:created>
  <dcterms:modified xsi:type="dcterms:W3CDTF">2025-02-28T04:47:52Z</dcterms:modified>
</cp:coreProperties>
</file>